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75" r:id="rId5"/>
    <p:sldId id="256" r:id="rId6"/>
    <p:sldId id="257" r:id="rId7"/>
    <p:sldId id="259" r:id="rId8"/>
    <p:sldId id="261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7C6FCB-17A8-D083-122B-FD39A8BA52E8}" name="GOH Lichun - TALENTVIS" initials="GT" userId="S::lichun.goh@rd.loreal.com::344410d8-39af-443f-b60d-e1584921757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6E20A-ADF0-99AC-E259-D35DD67EABED}" v="874" dt="2022-11-18T09:30:45.124"/>
    <p1510:client id="{BA52FFDC-3458-D703-355B-87D8A01903E6}" v="42" dt="2022-11-18T03:17:29.939"/>
    <p1510:client id="{D9EEF590-B0FB-78DF-A264-445A21D514C3}" v="2" dt="2022-11-14T10:21:52.209"/>
    <p1510:client id="{F4894CED-0D74-A812-BE3E-F71DBA05B100}" v="9" dt="2022-11-18T09:15:00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BBB20-0DB5-4EB1-A694-E357B09D09CF}" type="datetimeFigureOut">
              <a:rPr lang="en-SG" smtClean="0"/>
              <a:t>29/11/2022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5B07-1D20-42B8-81B8-54F55FF00E5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252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405B07-1D20-42B8-81B8-54F55FF00E5D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592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47EC9-02C4-7191-D061-5ED18A5E2B9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18175" y="6720840"/>
            <a:ext cx="7810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C1 - Internal use</a:t>
            </a:r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6C62-BE5C-4F40-A794-F09F03BF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035" y="2190308"/>
            <a:ext cx="8575934" cy="1952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Submission Template </a:t>
            </a:r>
            <a:br>
              <a:rPr lang="en-SG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8571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382" y="3103537"/>
            <a:ext cx="9144000" cy="584775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sz="320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82547D-0040-42ED-8072-E0C53D673034}"/>
              </a:ext>
            </a:extLst>
          </p:cNvPr>
          <p:cNvSpPr/>
          <p:nvPr/>
        </p:nvSpPr>
        <p:spPr>
          <a:xfrm>
            <a:off x="985382" y="1766263"/>
            <a:ext cx="3945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cs typeface="Arial" panose="020B0604020202020204" pitchFamily="34" charset="0"/>
              </a:rPr>
              <a:t>Challenge Statement: </a:t>
            </a: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/>
              <a:t>Detailed Project Proposal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856945" cy="4667250"/>
          </a:xfrm>
        </p:spPr>
        <p:txBody>
          <a:bodyPr>
            <a:normAutofit/>
          </a:bodyPr>
          <a:lstStyle/>
          <a:p>
            <a:r>
              <a:rPr lang="en-US" sz="3200" dirty="0"/>
              <a:t>Legal Name of Lead Company and Collaborator(s), if any</a:t>
            </a:r>
          </a:p>
          <a:p>
            <a:r>
              <a:rPr lang="en-US" sz="3200" dirty="0"/>
              <a:t>Lead Applicant’s Email and Contact Number</a:t>
            </a:r>
          </a:p>
          <a:p>
            <a:r>
              <a:rPr lang="en-US" sz="3200" dirty="0"/>
              <a:t>Country of HQ and Company Website</a:t>
            </a:r>
          </a:p>
          <a:p>
            <a:r>
              <a:rPr lang="en-US" sz="3200" dirty="0"/>
              <a:t>What is your objective(s) for participating in this Crowdsourcing? [in less than 100 words]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technology, </a:t>
            </a:r>
            <a:r>
              <a:rPr lang="en-SG" dirty="0">
                <a:highlight>
                  <a:srgbClr val="FFFF00"/>
                </a:highlight>
              </a:rPr>
              <a:t>unique value proposition</a:t>
            </a:r>
            <a:r>
              <a:rPr lang="en-SG" dirty="0"/>
              <a:t> and deliverables – tangible and intangible outcomes of the project (in less than 500 words).</a:t>
            </a:r>
          </a:p>
          <a:p>
            <a:pPr marL="0" indent="0">
              <a:buNone/>
            </a:pPr>
            <a:r>
              <a:rPr lang="en-SG" dirty="0"/>
              <a:t>Please include items specified in the section, “Detailed Project Proposal” in Slide 5 &amp; 6 (TBC).</a:t>
            </a:r>
            <a:endParaRPr lang="en-SG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52" y="7057"/>
            <a:ext cx="10515600" cy="726829"/>
          </a:xfrm>
        </p:spPr>
        <p:txBody>
          <a:bodyPr>
            <a:normAutofit/>
          </a:bodyPr>
          <a:lstStyle/>
          <a:p>
            <a:r>
              <a:rPr lang="en-US" sz="3200"/>
              <a:t>C. Detailed Project Proposal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E6B02A-C4DC-0C1D-7874-943456C4E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32381"/>
              </p:ext>
            </p:extLst>
          </p:nvPr>
        </p:nvGraphicFramePr>
        <p:xfrm>
          <a:off x="1429925" y="714963"/>
          <a:ext cx="9388619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619">
                  <a:extLst>
                    <a:ext uri="{9D8B030D-6E8A-4147-A177-3AD203B41FA5}">
                      <a16:colId xmlns:a16="http://schemas.microsoft.com/office/drawing/2014/main" val="3054520280"/>
                    </a:ext>
                  </a:extLst>
                </a:gridCol>
              </a:tblGrid>
              <a:tr h="2538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Information to be included</a:t>
                      </a:r>
                      <a:endParaRPr lang="en-US" sz="24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60656"/>
                  </a:ext>
                </a:extLst>
              </a:tr>
              <a:tr h="1138550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Company Overview</a:t>
                      </a:r>
                      <a:endParaRPr lang="en-US" sz="2400">
                        <a:effectLst/>
                      </a:endParaRP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Company introduction (year of establishment, 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Company goals: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  <a:p>
                      <a:pPr marL="800100" lvl="1" indent="-34290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What does your company want to achieve?  </a:t>
                      </a:r>
                    </a:p>
                    <a:p>
                      <a:pPr marL="800100" lvl="1" indent="-34290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Collaboration, Point of Contact (POC), Technical validation </a:t>
                      </a:r>
                    </a:p>
                    <a:p>
                      <a:pPr marL="800100" lvl="1" indent="-34290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What problems are you solving and how?  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49525"/>
                  </a:ext>
                </a:extLst>
              </a:tr>
              <a:tr h="9616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Technology 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Technology description/specifications and category 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Unique Value Proposition / Unique Selling Point 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Evidence of proprietary &amp; patency 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Data &amp; proof of performance  </a:t>
                      </a:r>
                      <a:endParaRPr lang="en-US" sz="2400"/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Technology Readiness Level 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What is the current phase of the technology? </a:t>
                      </a: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(research phase, development phase, mass production phase, in mass production)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95973"/>
                  </a:ext>
                </a:extLst>
              </a:tr>
              <a:tr h="1138550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Solution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How will your technology potentially be of interest to </a:t>
                      </a: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L’Oréal</a:t>
                      </a:r>
                      <a:r>
                        <a:rPr lang="en-US" sz="1400" dirty="0">
                          <a:effectLst/>
                        </a:rPr>
                        <a:t>? 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How does your technology address </a:t>
                      </a: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L’Oréal</a:t>
                      </a:r>
                      <a:r>
                        <a:rPr lang="en-US" sz="1400" dirty="0">
                          <a:effectLst/>
                        </a:rPr>
                        <a:t>'s field(s) of interest?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What kind of applications have you tried before? </a:t>
                      </a: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(Hair care, beard care, skin care, dental care, body care, etc.)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kind of application do you think that the technology also applicable beyond applications you tried? (Hair care, beard care, skin care, dental care, body care, etc.)</a:t>
                      </a:r>
                    </a:p>
                    <a:p>
                      <a:pPr marL="342900" marR="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is the novelty and differentiation point compared with existing technologies?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44312"/>
                  </a:ext>
                </a:extLst>
              </a:tr>
              <a:tr h="607740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Collaboration 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How do you think our collaboration can achieve mutual benefits? 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Possible ways of collaborating – How </a:t>
                      </a:r>
                      <a:r>
                        <a:rPr lang="en-US" sz="1400" b="0" i="0" u="none" strike="noStrike" noProof="0" dirty="0">
                          <a:effectLst/>
                          <a:latin typeface="Calibri"/>
                        </a:rPr>
                        <a:t>L’Oréal </a:t>
                      </a:r>
                      <a:r>
                        <a:rPr lang="en-US" sz="1400" dirty="0">
                          <a:effectLst/>
                        </a:rPr>
                        <a:t>can help in the development of this solution?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2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10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F7A967DDE0042832BD94FFFB0A527" ma:contentTypeVersion="16" ma:contentTypeDescription="Crée un document." ma:contentTypeScope="" ma:versionID="0cad164d810a24fa23496be0d7fcd6cf">
  <xsd:schema xmlns:xsd="http://www.w3.org/2001/XMLSchema" xmlns:xs="http://www.w3.org/2001/XMLSchema" xmlns:p="http://schemas.microsoft.com/office/2006/metadata/properties" xmlns:ns2="a192e38d-84c1-41c9-8192-903e5d43ff74" xmlns:ns3="faf6610d-8efd-4763-9af1-cd6a4c9cb2ab" targetNamespace="http://schemas.microsoft.com/office/2006/metadata/properties" ma:root="true" ma:fieldsID="13eef4be436626a298302923b17f231d" ns2:_="" ns3:_="">
    <xsd:import namespace="a192e38d-84c1-41c9-8192-903e5d43ff74"/>
    <xsd:import namespace="faf6610d-8efd-4763-9af1-cd6a4c9cb2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2e38d-84c1-41c9-8192-903e5d43ff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95695907-6fe8-4d6a-bae9-9d62cd25b8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6610d-8efd-4763-9af1-cd6a4c9cb2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b27fb06-bf12-426c-b334-0ad347a28ee0}" ma:internalName="TaxCatchAll" ma:showField="CatchAllData" ma:web="faf6610d-8efd-4763-9af1-cd6a4c9cb2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2e38d-84c1-41c9-8192-903e5d43ff74">
      <Terms xmlns="http://schemas.microsoft.com/office/infopath/2007/PartnerControls"/>
    </lcf76f155ced4ddcb4097134ff3c332f>
    <TaxCatchAll xmlns="faf6610d-8efd-4763-9af1-cd6a4c9cb2a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265392-94A5-4A55-B969-504443BC13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2e38d-84c1-41c9-8192-903e5d43ff74"/>
    <ds:schemaRef ds:uri="faf6610d-8efd-4763-9af1-cd6a4c9cb2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2BDAB0-81A2-4AE9-8B2F-A1D78BB1DC47}">
  <ds:schemaRefs>
    <ds:schemaRef ds:uri="http://schemas.microsoft.com/office/2006/metadata/properties"/>
    <ds:schemaRef ds:uri="http://schemas.microsoft.com/office/infopath/2007/PartnerControls"/>
    <ds:schemaRef ds:uri="a192e38d-84c1-41c9-8192-903e5d43ff74"/>
    <ds:schemaRef ds:uri="faf6610d-8efd-4763-9af1-cd6a4c9cb2ab"/>
  </ds:schemaRefs>
</ds:datastoreItem>
</file>

<file path=customXml/itemProps3.xml><?xml version="1.0" encoding="utf-8"?>
<ds:datastoreItem xmlns:ds="http://schemas.openxmlformats.org/officeDocument/2006/customXml" ds:itemID="{53DA316A-0B7F-4190-ABEF-A710162A83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352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Arial,Sans-Serif</vt:lpstr>
      <vt:lpstr>Arial</vt:lpstr>
      <vt:lpstr>Calibri</vt:lpstr>
      <vt:lpstr>Calibri Light</vt:lpstr>
      <vt:lpstr>Office Theme</vt:lpstr>
      <vt:lpstr>Submission Template  </vt:lpstr>
      <vt:lpstr>PowerPoint Presentation</vt:lpstr>
      <vt:lpstr>Submission Requirements</vt:lpstr>
      <vt:lpstr>A. Details of Applicant</vt:lpstr>
      <vt:lpstr>B. Executive Summary</vt:lpstr>
      <vt:lpstr>C. Detailed Project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Vernice NG (ENTERPRISESG)</dc:creator>
  <cp:lastModifiedBy>Ben Tan Lian Huat</cp:lastModifiedBy>
  <cp:revision>117</cp:revision>
  <dcterms:created xsi:type="dcterms:W3CDTF">2018-10-27T03:23:47Z</dcterms:created>
  <dcterms:modified xsi:type="dcterms:W3CDTF">2022-11-29T01:19:29Z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Vernice_NG@enterprisesg.gov.sg</vt:lpwstr>
  </property>
  <property fmtid="{D5CDD505-2E9C-101B-9397-08002B2CF9AE}" pid="5" name="MSIP_Label_3f9331f7-95a2-472a-92bc-d73219eb516b_SetDate">
    <vt:lpwstr>2020-11-13T13:31:50.4250694Z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777a9a32-6eb9-4779-8028-83ad73e857c1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Vernice_NG@enterprisesg.gov.sg</vt:lpwstr>
  </property>
  <property fmtid="{D5CDD505-2E9C-101B-9397-08002B2CF9AE}" pid="13" name="MSIP_Label_4f288355-fb4c-44cd-b9ca-40cfc2aee5f8_SetDate">
    <vt:lpwstr>2020-11-13T13:31:50.4250694Z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777a9a32-6eb9-4779-8028-83ad73e857c1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  <property fmtid="{D5CDD505-2E9C-101B-9397-08002B2CF9AE}" pid="20" name="ContentTypeId">
    <vt:lpwstr>0x0101007A9F7A967DDE0042832BD94FFFB0A527</vt:lpwstr>
  </property>
  <property fmtid="{D5CDD505-2E9C-101B-9397-08002B2CF9AE}" pid="21" name="MSIP_Label_f43b7177-c66c-4b22-a350-7ee86f9a1e74_Enabled">
    <vt:lpwstr>true</vt:lpwstr>
  </property>
  <property fmtid="{D5CDD505-2E9C-101B-9397-08002B2CF9AE}" pid="22" name="MSIP_Label_f43b7177-c66c-4b22-a350-7ee86f9a1e74_SetDate">
    <vt:lpwstr>2022-11-14T10:17:47Z</vt:lpwstr>
  </property>
  <property fmtid="{D5CDD505-2E9C-101B-9397-08002B2CF9AE}" pid="23" name="MSIP_Label_f43b7177-c66c-4b22-a350-7ee86f9a1e74_Method">
    <vt:lpwstr>Standard</vt:lpwstr>
  </property>
  <property fmtid="{D5CDD505-2E9C-101B-9397-08002B2CF9AE}" pid="24" name="MSIP_Label_f43b7177-c66c-4b22-a350-7ee86f9a1e74_Name">
    <vt:lpwstr>C1_Internal use</vt:lpwstr>
  </property>
  <property fmtid="{D5CDD505-2E9C-101B-9397-08002B2CF9AE}" pid="25" name="MSIP_Label_f43b7177-c66c-4b22-a350-7ee86f9a1e74_SiteId">
    <vt:lpwstr>e4e1abd9-eac7-4a71-ab52-da5c998aa7ba</vt:lpwstr>
  </property>
  <property fmtid="{D5CDD505-2E9C-101B-9397-08002B2CF9AE}" pid="26" name="MSIP_Label_f43b7177-c66c-4b22-a350-7ee86f9a1e74_ActionId">
    <vt:lpwstr>5d70a993-77c0-4ddb-8fb2-a22f98e8248d</vt:lpwstr>
  </property>
  <property fmtid="{D5CDD505-2E9C-101B-9397-08002B2CF9AE}" pid="27" name="MSIP_Label_f43b7177-c66c-4b22-a350-7ee86f9a1e74_ContentBits">
    <vt:lpwstr>2</vt:lpwstr>
  </property>
  <property fmtid="{D5CDD505-2E9C-101B-9397-08002B2CF9AE}" pid="28" name="ClassificationContentMarkingFooterLocations">
    <vt:lpwstr>Office Theme:8</vt:lpwstr>
  </property>
  <property fmtid="{D5CDD505-2E9C-101B-9397-08002B2CF9AE}" pid="29" name="ClassificationContentMarkingFooterText">
    <vt:lpwstr>C1 - Internal use</vt:lpwstr>
  </property>
  <property fmtid="{D5CDD505-2E9C-101B-9397-08002B2CF9AE}" pid="30" name="MediaServiceImageTags">
    <vt:lpwstr/>
  </property>
</Properties>
</file>